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view3D>
      <c:rAngAx val="1"/>
    </c:view3D>
    <c:plotArea>
      <c:layout>
        <c:manualLayout>
          <c:layoutTarget val="inner"/>
          <c:xMode val="edge"/>
          <c:yMode val="edge"/>
          <c:x val="0.40613998250218719"/>
          <c:y val="0"/>
          <c:w val="0.59386001749781414"/>
          <c:h val="1"/>
        </c:manualLayout>
      </c:layout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354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186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383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410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1689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1689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На имя главы -354</c:v>
                </c:pt>
                <c:pt idx="1">
                  <c:v>МКТ - 186</c:v>
                </c:pt>
                <c:pt idx="2">
                  <c:v>АКК - 383</c:v>
                </c:pt>
                <c:pt idx="3">
                  <c:v>АПРФ - 410</c:v>
                </c:pt>
                <c:pt idx="4">
                  <c:v>Письма - 1689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-6</a:t>
                    </a:r>
                    <a:r>
                      <a:rPr lang="ru-RU" dirty="0" smtClean="0"/>
                      <a:t>% (479)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-3</a:t>
                    </a:r>
                    <a:r>
                      <a:rPr lang="ru-RU" dirty="0" smtClean="0"/>
                      <a:t>% (286)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-3</a:t>
                    </a:r>
                    <a:r>
                      <a:rPr lang="ru-RU" dirty="0" smtClean="0"/>
                      <a:t>% (640)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-9</a:t>
                    </a:r>
                    <a:r>
                      <a:rPr lang="ru-RU" dirty="0" smtClean="0"/>
                      <a:t>% (349)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+7</a:t>
                    </a:r>
                    <a:r>
                      <a:rPr lang="ru-RU" dirty="0" smtClean="0"/>
                      <a:t>% (2021)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-16%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На имя главы -354</c:v>
                </c:pt>
                <c:pt idx="1">
                  <c:v>МКТ - 186</c:v>
                </c:pt>
                <c:pt idx="2">
                  <c:v>АКК - 383</c:v>
                </c:pt>
                <c:pt idx="3">
                  <c:v>АПРФ - 410</c:v>
                </c:pt>
                <c:pt idx="4">
                  <c:v>Письма - 1689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900</c:v>
                </c:pt>
                <c:pt idx="1">
                  <c:v>900</c:v>
                </c:pt>
                <c:pt idx="2">
                  <c:v>900</c:v>
                </c:pt>
                <c:pt idx="3">
                  <c:v>900</c:v>
                </c:pt>
                <c:pt idx="4">
                  <c:v>900</c:v>
                </c:pt>
              </c:numCache>
            </c:numRef>
          </c:val>
        </c:ser>
        <c:shape val="box"/>
        <c:axId val="79166080"/>
        <c:axId val="85311488"/>
        <c:axId val="0"/>
      </c:bar3DChart>
      <c:catAx>
        <c:axId val="79166080"/>
        <c:scaling>
          <c:orientation val="minMax"/>
        </c:scaling>
        <c:axPos val="l"/>
        <c:tickLblPos val="nextTo"/>
        <c:crossAx val="85311488"/>
        <c:crosses val="autoZero"/>
        <c:auto val="1"/>
        <c:lblAlgn val="ctr"/>
        <c:lblOffset val="100"/>
      </c:catAx>
      <c:valAx>
        <c:axId val="85311488"/>
        <c:scaling>
          <c:orientation val="minMax"/>
        </c:scaling>
        <c:delete val="1"/>
        <c:axPos val="b"/>
        <c:numFmt formatCode="General" sourceLinked="1"/>
        <c:tickLblPos val="nextTo"/>
        <c:crossAx val="79166080"/>
        <c:crosses val="autoZero"/>
        <c:crossBetween val="between"/>
      </c:valAx>
      <c:spPr>
        <a:solidFill>
          <a:schemeClr val="accent5">
            <a:lumMod val="40000"/>
            <a:lumOff val="60000"/>
          </a:scheme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8971183289589095"/>
          <c:y val="0"/>
          <c:w val="0.10195483377077855"/>
          <c:h val="7.4277307360119393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.27730664916885545"/>
          <c:y val="0"/>
          <c:w val="0.54686701662292214"/>
          <c:h val="0.8948659750864475"/>
        </c:manualLayout>
      </c:layout>
      <c:bar3D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 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1252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1257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295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2804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Устный прием 1252</c:v>
                </c:pt>
                <c:pt idx="1">
                  <c:v>Телефон  1257</c:v>
                </c:pt>
                <c:pt idx="2">
                  <c:v>В том числе главой 139</c:v>
                </c:pt>
                <c:pt idx="3">
                  <c:v>Личный прием 295</c:v>
                </c:pt>
                <c:pt idx="4">
                  <c:v>Устные 2804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1000</c:v>
                </c:pt>
                <c:pt idx="1">
                  <c:v>1000</c:v>
                </c:pt>
                <c:pt idx="2">
                  <c:v>1000</c:v>
                </c:pt>
                <c:pt idx="3">
                  <c:v>1000</c:v>
                </c:pt>
                <c:pt idx="4">
                  <c:v>1000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aseline="0" dirty="0" smtClean="0"/>
                      <a:t> +34</a:t>
                    </a:r>
                    <a:r>
                      <a:rPr lang="ru-RU" baseline="0" dirty="0" smtClean="0"/>
                      <a:t>% (928)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aseline="0" dirty="0" smtClean="0"/>
                      <a:t>+2</a:t>
                    </a:r>
                    <a:r>
                      <a:rPr lang="ru-RU" baseline="0" dirty="0" smtClean="0"/>
                      <a:t>% (1227)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+6</a:t>
                    </a:r>
                    <a:r>
                      <a:rPr lang="ru-RU" dirty="0" smtClean="0"/>
                      <a:t>% (131)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+21</a:t>
                    </a:r>
                    <a:r>
                      <a:rPr lang="ru-RU" dirty="0" smtClean="0"/>
                      <a:t>% (243)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baseline="0" dirty="0" smtClean="0"/>
                      <a:t>+17</a:t>
                    </a:r>
                    <a:r>
                      <a:rPr lang="ru-RU" baseline="0" dirty="0" smtClean="0"/>
                      <a:t>% (2398)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Устный прием 1252</c:v>
                </c:pt>
                <c:pt idx="1">
                  <c:v>Телефон  1257</c:v>
                </c:pt>
                <c:pt idx="2">
                  <c:v>В том числе главой 139</c:v>
                </c:pt>
                <c:pt idx="3">
                  <c:v>Личный прием 295</c:v>
                </c:pt>
                <c:pt idx="4">
                  <c:v>Устные 2804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700</c:v>
                </c:pt>
                <c:pt idx="1">
                  <c:v>700</c:v>
                </c:pt>
                <c:pt idx="2">
                  <c:v>700</c:v>
                </c:pt>
                <c:pt idx="3">
                  <c:v>700</c:v>
                </c:pt>
                <c:pt idx="4">
                  <c:v>700</c:v>
                </c:pt>
              </c:numCache>
            </c:numRef>
          </c:val>
        </c:ser>
        <c:shape val="box"/>
        <c:axId val="85392384"/>
        <c:axId val="85877504"/>
        <c:axId val="0"/>
      </c:bar3DChart>
      <c:catAx>
        <c:axId val="85392384"/>
        <c:scaling>
          <c:orientation val="minMax"/>
        </c:scaling>
        <c:axPos val="l"/>
        <c:tickLblPos val="nextTo"/>
        <c:crossAx val="85877504"/>
        <c:crosses val="autoZero"/>
        <c:auto val="1"/>
        <c:lblAlgn val="ctr"/>
        <c:lblOffset val="100"/>
      </c:catAx>
      <c:valAx>
        <c:axId val="85877504"/>
        <c:scaling>
          <c:orientation val="minMax"/>
        </c:scaling>
        <c:delete val="1"/>
        <c:axPos val="b"/>
        <c:numFmt formatCode="0%" sourceLinked="1"/>
        <c:tickLblPos val="nextTo"/>
        <c:crossAx val="8539238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solidFill>
          <a:schemeClr val="accent3">
            <a:lumMod val="20000"/>
            <a:lumOff val="80000"/>
          </a:schemeClr>
        </a:solidFill>
        <a:ln w="25400">
          <a:noFill/>
        </a:ln>
      </c:spPr>
    </c:sideWall>
    <c:backWall>
      <c:spPr>
        <a:solidFill>
          <a:schemeClr val="accent3">
            <a:lumMod val="20000"/>
            <a:lumOff val="80000"/>
          </a:schemeClr>
        </a:solidFill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3D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ru-RU" smtClean="0"/>
                      <a:t>7%</a:t>
                    </a:r>
                    <a:endParaRPr lang="en-US"/>
                  </a:p>
                </c:rich>
              </c:tx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10%</a:t>
                    </a:r>
                    <a:endParaRPr lang="en-US" dirty="0"/>
                  </a:p>
                </c:rich>
              </c:tx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Лист1!$A$2:$A$17</c:f>
              <c:strCache>
                <c:ptCount val="16"/>
                <c:pt idx="0">
                  <c:v>Сельское хозяйство 1%</c:v>
                </c:pt>
                <c:pt idx="1">
                  <c:v>Трудовые отношения 1%</c:v>
                </c:pt>
                <c:pt idx="2">
                  <c:v>Здравоохранение 1%</c:v>
                </c:pt>
                <c:pt idx="3">
                  <c:v>Вопросы культуры 1%</c:v>
                </c:pt>
                <c:pt idx="4">
                  <c:v>Вопросы образования 2%</c:v>
                </c:pt>
                <c:pt idx="5">
                  <c:v>Вопросы экологии 3%</c:v>
                </c:pt>
                <c:pt idx="6">
                  <c:v>Безопасность и обеспечение правопорядка 3%</c:v>
                </c:pt>
                <c:pt idx="7">
                  <c:v>Вопросы транспорта 4%</c:v>
                </c:pt>
                <c:pt idx="8">
                  <c:v>Вопросы работы с обращениями граждан 4%</c:v>
                </c:pt>
                <c:pt idx="9">
                  <c:v>Земельные отношения  4%</c:v>
                </c:pt>
                <c:pt idx="10">
                  <c:v>Отлов безнадзорных животных 5%</c:v>
                </c:pt>
                <c:pt idx="11">
                  <c:v>Социальные вопросы 7%</c:v>
                </c:pt>
                <c:pt idx="12">
                  <c:v>Строительство и архитектура 7%</c:v>
                </c:pt>
                <c:pt idx="13">
                  <c:v>Экономика, малый и средний бизнес 7%</c:v>
                </c:pt>
                <c:pt idx="14">
                  <c:v>Вопросы дорожного хозяйства 10 %</c:v>
                </c:pt>
                <c:pt idx="15">
                  <c:v>Жилищно-коммунальное хозяйство 44%</c:v>
                </c:pt>
              </c:strCache>
            </c:strRef>
          </c:cat>
          <c:val>
            <c:numRef>
              <c:f>Лист1!$B$2:$B$17</c:f>
              <c:numCache>
                <c:formatCode>0%</c:formatCode>
                <c:ptCount val="16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6</c:v>
                </c:pt>
                <c:pt idx="12">
                  <c:v>6</c:v>
                </c:pt>
                <c:pt idx="13">
                  <c:v>6</c:v>
                </c:pt>
                <c:pt idx="14">
                  <c:v>6</c:v>
                </c:pt>
                <c:pt idx="15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+3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-1%</a:t>
                    </a:r>
                    <a:endParaRPr lang="en-US" dirty="0"/>
                  </a:p>
                </c:rich>
              </c:tx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-5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Лист1!$A$2:$A$17</c:f>
              <c:strCache>
                <c:ptCount val="16"/>
                <c:pt idx="0">
                  <c:v>Сельское хозяйство 1%</c:v>
                </c:pt>
                <c:pt idx="1">
                  <c:v>Трудовые отношения 1%</c:v>
                </c:pt>
                <c:pt idx="2">
                  <c:v>Здравоохранение 1%</c:v>
                </c:pt>
                <c:pt idx="3">
                  <c:v>Вопросы культуры 1%</c:v>
                </c:pt>
                <c:pt idx="4">
                  <c:v>Вопросы образования 2%</c:v>
                </c:pt>
                <c:pt idx="5">
                  <c:v>Вопросы экологии 3%</c:v>
                </c:pt>
                <c:pt idx="6">
                  <c:v>Безопасность и обеспечение правопорядка 3%</c:v>
                </c:pt>
                <c:pt idx="7">
                  <c:v>Вопросы транспорта 4%</c:v>
                </c:pt>
                <c:pt idx="8">
                  <c:v>Вопросы работы с обращениями граждан 4%</c:v>
                </c:pt>
                <c:pt idx="9">
                  <c:v>Земельные отношения  4%</c:v>
                </c:pt>
                <c:pt idx="10">
                  <c:v>Отлов безнадзорных животных 5%</c:v>
                </c:pt>
                <c:pt idx="11">
                  <c:v>Социальные вопросы 7%</c:v>
                </c:pt>
                <c:pt idx="12">
                  <c:v>Строительство и архитектура 7%</c:v>
                </c:pt>
                <c:pt idx="13">
                  <c:v>Экономика, малый и средний бизнес 7%</c:v>
                </c:pt>
                <c:pt idx="14">
                  <c:v>Вопросы дорожного хозяйства 10 %</c:v>
                </c:pt>
                <c:pt idx="15">
                  <c:v>Жилищно-коммунальное хозяйство 44%</c:v>
                </c:pt>
              </c:strCache>
            </c:strRef>
          </c:cat>
          <c:val>
            <c:numRef>
              <c:f>Лист1!$C$2:$C$17</c:f>
              <c:numCache>
                <c:formatCode>0%</c:formatCode>
                <c:ptCount val="16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</c:numCache>
            </c:numRef>
          </c:val>
        </c:ser>
        <c:shape val="box"/>
        <c:axId val="87316352"/>
        <c:axId val="87317888"/>
        <c:axId val="0"/>
      </c:bar3DChart>
      <c:catAx>
        <c:axId val="87316352"/>
        <c:scaling>
          <c:orientation val="minMax"/>
        </c:scaling>
        <c:axPos val="l"/>
        <c:tickLblPos val="nextTo"/>
        <c:crossAx val="87317888"/>
        <c:crosses val="autoZero"/>
        <c:auto val="1"/>
        <c:lblAlgn val="ctr"/>
        <c:lblOffset val="100"/>
      </c:catAx>
      <c:valAx>
        <c:axId val="87317888"/>
        <c:scaling>
          <c:orientation val="minMax"/>
        </c:scaling>
        <c:delete val="1"/>
        <c:axPos val="b"/>
        <c:numFmt formatCode="0%" sourceLinked="1"/>
        <c:tickLblPos val="nextTo"/>
        <c:crossAx val="873163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600" b="1" dirty="0" smtClean="0"/>
              <a:t>ОСНОВНЫЕ ИСТОЧНИКИ</a:t>
            </a:r>
            <a:br>
              <a:rPr lang="ru-RU" sz="1600" b="1" dirty="0" smtClean="0"/>
            </a:br>
            <a:r>
              <a:rPr lang="ru-RU" sz="1600" b="1" dirty="0" smtClean="0"/>
              <a:t>ПОСТУПЛЕНИЯ ОБРАЩЕНИЙ</a:t>
            </a:r>
            <a:endParaRPr lang="ru-RU" sz="1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00298" y="2643182"/>
            <a:ext cx="2071702" cy="19288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ОБРАЩЕНИЯ ГРАЖДАН 4493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14282" y="1357298"/>
            <a:ext cx="150019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sz="1200" b="1" dirty="0" smtClean="0"/>
              <a:t> 1257</a:t>
            </a:r>
            <a:endParaRPr lang="ru-RU" sz="1200" b="1" dirty="0"/>
          </a:p>
        </p:txBody>
      </p:sp>
      <p:sp>
        <p:nvSpPr>
          <p:cNvPr id="6" name="Овал 5"/>
          <p:cNvSpPr/>
          <p:nvPr/>
        </p:nvSpPr>
        <p:spPr>
          <a:xfrm>
            <a:off x="857224" y="3000372"/>
            <a:ext cx="1428760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УСТНО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1252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14282" y="4714884"/>
            <a:ext cx="157163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ПРИЕМ ГРАЖДАН 295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14942" y="2857496"/>
            <a:ext cx="1857388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ПИСЬМЕННО 808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8" y="5072074"/>
            <a:ext cx="1557342" cy="14144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 имя главы 354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143768" y="4572008"/>
            <a:ext cx="1628780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из других организаций 356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500958" y="2714620"/>
            <a:ext cx="1428760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МКТ 186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072330" y="857232"/>
            <a:ext cx="150019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АКК 383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714876" y="857232"/>
            <a:ext cx="155734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АПРФ 410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>
            <a:stCxn id="6" idx="6"/>
          </p:cNvCxnSpPr>
          <p:nvPr/>
        </p:nvCxnSpPr>
        <p:spPr>
          <a:xfrm>
            <a:off x="2285984" y="3679033"/>
            <a:ext cx="214314" cy="1071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4" idx="6"/>
          </p:cNvCxnSpPr>
          <p:nvPr/>
        </p:nvCxnSpPr>
        <p:spPr>
          <a:xfrm flipV="1">
            <a:off x="4572000" y="3571876"/>
            <a:ext cx="642942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V="1">
            <a:off x="5643570" y="2357430"/>
            <a:ext cx="500066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8" idx="7"/>
          </p:cNvCxnSpPr>
          <p:nvPr/>
        </p:nvCxnSpPr>
        <p:spPr>
          <a:xfrm rot="5400000" flipH="1" flipV="1">
            <a:off x="6703627" y="2311249"/>
            <a:ext cx="894026" cy="700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143768" y="371475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8" idx="5"/>
            <a:endCxn id="10" idx="1"/>
          </p:cNvCxnSpPr>
          <p:nvPr/>
        </p:nvCxnSpPr>
        <p:spPr>
          <a:xfrm rot="16200000" flipH="1">
            <a:off x="6850687" y="4270558"/>
            <a:ext cx="481245" cy="58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8" idx="4"/>
            <a:endCxn id="9" idx="0"/>
          </p:cNvCxnSpPr>
          <p:nvPr/>
        </p:nvCxnSpPr>
        <p:spPr>
          <a:xfrm rot="5400000">
            <a:off x="5711435" y="4639873"/>
            <a:ext cx="500066" cy="364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6"/>
          </p:cNvCxnSpPr>
          <p:nvPr/>
        </p:nvCxnSpPr>
        <p:spPr>
          <a:xfrm>
            <a:off x="1714480" y="2071678"/>
            <a:ext cx="1232088" cy="996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7" idx="6"/>
          </p:cNvCxnSpPr>
          <p:nvPr/>
        </p:nvCxnSpPr>
        <p:spPr>
          <a:xfrm flipV="1">
            <a:off x="1785918" y="4214818"/>
            <a:ext cx="1214446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Динамика поступления обращений в 2022 году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сравнении с 2021 годом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ДИНАМИКА ПОСТУПЛЕНИЯ ОБРАЩЕНИЙ В 2022 ГОДУ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СРАВНЕНИИ С 2021 ГОДОМ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57250"/>
          <a:ext cx="9144000" cy="600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 ТЕМАТИКАМ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42938"/>
          <a:ext cx="9144000" cy="6215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190</Words>
  <PresentationFormat>Экран (4:3)</PresentationFormat>
  <Paragraphs>69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ОСНОВНЫЕ ИСТОЧНИКИ ПОСТУПЛЕНИЯ ОБРАЩЕНИЙ</vt:lpstr>
      <vt:lpstr>Динамика поступления обращений в 2022 году  в сравнении с 2021 годом</vt:lpstr>
      <vt:lpstr>ДИНАМИКА ПОСТУПЛЕНИЯ ОБРАЩЕНИЙ В 2022 ГОДУ  В СРАВНЕНИИ С 2021 ГОДОМ</vt:lpstr>
      <vt:lpstr>ДИНАМИКА ПО ТЕМАТИКАМ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ИСТОЧНИКИ ПОСТУПЛЕНИЯ ОБРАЩЕНИЙ</dc:title>
  <dc:creator>u18_03</dc:creator>
  <cp:lastModifiedBy>ССТУ2</cp:lastModifiedBy>
  <cp:revision>81</cp:revision>
  <dcterms:created xsi:type="dcterms:W3CDTF">2020-07-14T08:18:47Z</dcterms:created>
  <dcterms:modified xsi:type="dcterms:W3CDTF">2023-01-12T14:39:31Z</dcterms:modified>
</cp:coreProperties>
</file>